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11/12/2014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map</a:t>
            </a:r>
            <a:endParaRPr lang="en-US" dirty="0"/>
          </a:p>
        </p:txBody>
      </p:sp>
      <p:sp>
        <p:nvSpPr>
          <p:cNvPr id="3" name="Subtitle 2"/>
          <p:cNvSpPr>
            <a:spLocks noGrp="1"/>
          </p:cNvSpPr>
          <p:nvPr>
            <p:ph type="subTitle" idx="1"/>
          </p:nvPr>
        </p:nvSpPr>
        <p:spPr/>
        <p:txBody>
          <a:bodyPr/>
          <a:lstStyle/>
          <a:p>
            <a:r>
              <a:rPr lang="en-US" dirty="0" smtClean="0"/>
              <a:t>A Comp 1 Tutorial</a:t>
            </a:r>
            <a:endParaRPr lang="en-US" dirty="0"/>
          </a:p>
        </p:txBody>
      </p:sp>
    </p:spTree>
    <p:extLst>
      <p:ext uri="{BB962C8B-B14F-4D97-AF65-F5344CB8AC3E}">
        <p14:creationId xmlns:p14="http://schemas.microsoft.com/office/powerpoint/2010/main" val="2552006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Now that I’ve set up my topic as a discussion of “loss,” I need examples from the poem. Each example must be INTRODUCED, STATED, CITED, and EXPLAINED.</a:t>
            </a:r>
          </a:p>
          <a:p>
            <a:endParaRPr lang="en-US" dirty="0"/>
          </a:p>
          <a:p>
            <a:r>
              <a:rPr lang="en-US" dirty="0" smtClean="0"/>
              <a:t>Example: </a:t>
            </a:r>
          </a:p>
          <a:p>
            <a:r>
              <a:rPr lang="en-US" dirty="0" smtClean="0"/>
              <a:t>The poem opens up with the narrator engrossed in his books; he reveals outright why he is spending his evenings this way when he says, “</a:t>
            </a:r>
            <a:r>
              <a:rPr lang="en-US" dirty="0"/>
              <a:t> Eagerly I wished the morrow;—vainly I had sought to </a:t>
            </a:r>
            <a:r>
              <a:rPr lang="en-US" dirty="0" smtClean="0"/>
              <a:t>borrow /From </a:t>
            </a:r>
            <a:r>
              <a:rPr lang="en-US" dirty="0"/>
              <a:t>my books surcease of sorrow—sorrow for the lost Lenore</a:t>
            </a:r>
            <a:r>
              <a:rPr lang="en-US" dirty="0" smtClean="0"/>
              <a:t>—” (9-10). The narrator is looking at books in an attempt to pass the time and ease his sorrow for a woman he has lost. The setting itself is symbolic of loss; Poe refers to “bleak December” (7) and “dying ember[s]” (8). December represents “the end,” as it is the end of the calendar year, and perhaps the end of life, while the “dying ember” (8) signifies the culmination of the growing seasons, and perhaps his relationship with Lenore. The idea of loneliness due to loss is echoed in his description of the bird, “But </a:t>
            </a:r>
            <a:r>
              <a:rPr lang="en-US" dirty="0"/>
              <a:t>the Raven, sitting lonely on the placid bust, spoke </a:t>
            </a:r>
            <a:r>
              <a:rPr lang="en-US" dirty="0" smtClean="0"/>
              <a:t>only /That </a:t>
            </a:r>
            <a:r>
              <a:rPr lang="en-US" dirty="0"/>
              <a:t>one </a:t>
            </a:r>
            <a:r>
              <a:rPr lang="en-US" dirty="0" smtClean="0"/>
              <a:t>word” (61-62). The word, “nevermore” is the ultimate symbol of loss, as in whatever was will never be again. </a:t>
            </a:r>
          </a:p>
          <a:p>
            <a:endParaRPr lang="en-US" dirty="0"/>
          </a:p>
          <a:p>
            <a:r>
              <a:rPr lang="en-US" dirty="0" smtClean="0"/>
              <a:t>The final sentence above also serves as a “wrap up”. </a:t>
            </a:r>
            <a:endParaRPr lang="en-US" dirty="0"/>
          </a:p>
          <a:p>
            <a:endParaRPr lang="en-US" dirty="0"/>
          </a:p>
        </p:txBody>
      </p:sp>
    </p:spTree>
    <p:extLst>
      <p:ext uri="{BB962C8B-B14F-4D97-AF65-F5344CB8AC3E}">
        <p14:creationId xmlns:p14="http://schemas.microsoft.com/office/powerpoint/2010/main" val="1789702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x3</a:t>
            </a:r>
            <a:endParaRPr lang="en-US" dirty="0"/>
          </a:p>
        </p:txBody>
      </p:sp>
      <p:sp>
        <p:nvSpPr>
          <p:cNvPr id="3" name="Content Placeholder 2"/>
          <p:cNvSpPr>
            <a:spLocks noGrp="1"/>
          </p:cNvSpPr>
          <p:nvPr>
            <p:ph idx="1"/>
          </p:nvPr>
        </p:nvSpPr>
        <p:spPr/>
        <p:txBody>
          <a:bodyPr>
            <a:normAutofit lnSpcReduction="10000"/>
          </a:bodyPr>
          <a:lstStyle/>
          <a:p>
            <a:r>
              <a:rPr lang="en-US" dirty="0" smtClean="0"/>
              <a:t>You need 2 more TOPIC paragraphs that are organized the same way. Rather than going through all the evidence and such, we will just look at possible topic statements for the remaining 2 body paragraphs.</a:t>
            </a:r>
          </a:p>
          <a:p>
            <a:endParaRPr lang="en-US" dirty="0"/>
          </a:p>
          <a:p>
            <a:r>
              <a:rPr lang="en-US" dirty="0" smtClean="0"/>
              <a:t>* Throughout the poem, Poe evokes imagery of torture. </a:t>
            </a:r>
          </a:p>
          <a:p>
            <a:r>
              <a:rPr lang="en-US" dirty="0" smtClean="0"/>
              <a:t>For example….</a:t>
            </a:r>
          </a:p>
          <a:p>
            <a:endParaRPr lang="en-US" dirty="0"/>
          </a:p>
          <a:p>
            <a:r>
              <a:rPr lang="en-US" dirty="0" smtClean="0"/>
              <a:t>* Eventually, the loss and torture experienced by the narrator reaches a horrifying conclusion. </a:t>
            </a:r>
          </a:p>
          <a:p>
            <a:r>
              <a:rPr lang="en-US" dirty="0" smtClean="0"/>
              <a:t>Examples would include self-torture and paralysis. </a:t>
            </a:r>
          </a:p>
          <a:p>
            <a:endParaRPr lang="en-US" dirty="0"/>
          </a:p>
        </p:txBody>
      </p:sp>
    </p:spTree>
    <p:extLst>
      <p:ext uri="{BB962C8B-B14F-4D97-AF65-F5344CB8AC3E}">
        <p14:creationId xmlns:p14="http://schemas.microsoft.com/office/powerpoint/2010/main" val="3832551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The main purpose of the conclusion is to signal to your reader what they can take away from the information you just presented to them. How can they apply it to the real world and their lives? What is the overall message that society or individuals can take away from this? Wrap up, then take the reader to your reader along to your essay’s logical conclusion and leave them with some idea to ponder. </a:t>
            </a:r>
          </a:p>
          <a:p>
            <a:endParaRPr lang="en-US" dirty="0"/>
          </a:p>
          <a:p>
            <a:endParaRPr lang="en-US" dirty="0" smtClean="0"/>
          </a:p>
          <a:p>
            <a:r>
              <a:rPr lang="en-US" b="1" u="sng" dirty="0" smtClean="0"/>
              <a:t>Example: </a:t>
            </a:r>
            <a:r>
              <a:rPr lang="en-US" dirty="0" smtClean="0"/>
              <a:t>The emotions Poe presents readers in his poem “The Raven” are all too familiar: Loss, loneliness, pain, etc. What is unique to Poe is his ability to take those common emotions and reveal them at their utmost darkest depths. The Raven becomes the vehicle for the narrator’s downward spiral. In the end, the narrator has not only lost Lenore, but he has also lost his soul: “And </a:t>
            </a:r>
            <a:r>
              <a:rPr lang="en-US" dirty="0"/>
              <a:t>my soul from out that shadow that lies floating on the </a:t>
            </a:r>
            <a:r>
              <a:rPr lang="en-US" dirty="0" smtClean="0"/>
              <a:t>floor / Shall </a:t>
            </a:r>
            <a:r>
              <a:rPr lang="en-US" dirty="0"/>
              <a:t>be lifted—nevermore</a:t>
            </a:r>
            <a:r>
              <a:rPr lang="en-US" dirty="0" smtClean="0"/>
              <a:t>!” (107-108). The poem serves as a warning to readers of how easy it is to lose oneself in moments of grief. </a:t>
            </a:r>
            <a:endParaRPr lang="en-US" dirty="0"/>
          </a:p>
        </p:txBody>
      </p:sp>
    </p:spTree>
    <p:extLst>
      <p:ext uri="{BB962C8B-B14F-4D97-AF65-F5344CB8AC3E}">
        <p14:creationId xmlns:p14="http://schemas.microsoft.com/office/powerpoint/2010/main" val="3432950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a:t>
            </a:r>
            <a:endParaRPr lang="en-US" dirty="0"/>
          </a:p>
        </p:txBody>
      </p:sp>
      <p:sp>
        <p:nvSpPr>
          <p:cNvPr id="3" name="Content Placeholder 2"/>
          <p:cNvSpPr>
            <a:spLocks noGrp="1"/>
          </p:cNvSpPr>
          <p:nvPr>
            <p:ph idx="1"/>
          </p:nvPr>
        </p:nvSpPr>
        <p:spPr/>
        <p:txBody>
          <a:bodyPr/>
          <a:lstStyle/>
          <a:p>
            <a:r>
              <a:rPr lang="en-US" dirty="0" smtClean="0"/>
              <a:t>* Your title should always be unique. Never use the same title as the subject of your paper. </a:t>
            </a:r>
          </a:p>
          <a:p>
            <a:r>
              <a:rPr lang="en-US" dirty="0" smtClean="0"/>
              <a:t>* Your title should say something about your paper and inspire your reader to keep reading!</a:t>
            </a:r>
          </a:p>
          <a:p>
            <a:r>
              <a:rPr lang="en-US" dirty="0" smtClean="0"/>
              <a:t>* Titles are centered; they are not boldfaced or underlined. </a:t>
            </a:r>
          </a:p>
          <a:p>
            <a:endParaRPr lang="en-US" dirty="0"/>
          </a:p>
          <a:p>
            <a:pPr marL="0" indent="0">
              <a:buNone/>
            </a:pPr>
            <a:r>
              <a:rPr lang="en-US" dirty="0" smtClean="0"/>
              <a:t>Example: If you are writing a paper about the poem “The Raven,” which would be an appropriate title?</a:t>
            </a:r>
          </a:p>
          <a:p>
            <a:pPr marL="457200" indent="-457200">
              <a:buAutoNum type="alphaUcPeriod"/>
            </a:pPr>
            <a:r>
              <a:rPr lang="en-US" sz="1200" dirty="0" smtClean="0"/>
              <a:t>“The Raven”   B. Perched on the Wings of Self-Torture: Poe’s “The Raven”  C. Perched on the Wings </a:t>
            </a:r>
            <a:r>
              <a:rPr lang="en-US" sz="1200" u="sng" dirty="0" smtClean="0"/>
              <a:t>of Self-Torture: </a:t>
            </a:r>
            <a:r>
              <a:rPr lang="en-US" sz="1200" u="sng" dirty="0"/>
              <a:t>Poe’s </a:t>
            </a:r>
            <a:r>
              <a:rPr lang="en-US" sz="1200" i="1" u="sng" dirty="0"/>
              <a:t>“The Raven” </a:t>
            </a:r>
            <a:endParaRPr lang="en-US" sz="1200" i="1" u="sng" dirty="0" smtClean="0"/>
          </a:p>
        </p:txBody>
      </p:sp>
    </p:spTree>
    <p:extLst>
      <p:ext uri="{BB962C8B-B14F-4D97-AF65-F5344CB8AC3E}">
        <p14:creationId xmlns:p14="http://schemas.microsoft.com/office/powerpoint/2010/main" val="303922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r>
              <a:rPr lang="en-US" dirty="0" smtClean="0"/>
              <a:t>1. Introductions begin with a LEAD-IN or HOOK.</a:t>
            </a:r>
          </a:p>
          <a:p>
            <a:endParaRPr lang="en-US" dirty="0"/>
          </a:p>
          <a:p>
            <a:r>
              <a:rPr lang="en-US" dirty="0" smtClean="0"/>
              <a:t>*Presents the GENERAL subject of the paper first. </a:t>
            </a:r>
          </a:p>
          <a:p>
            <a:r>
              <a:rPr lang="en-US" dirty="0" smtClean="0"/>
              <a:t>*Can be a generalized statement, a quote that pertains to your subject, a scenario related to your subject, etc.</a:t>
            </a:r>
          </a:p>
          <a:p>
            <a:endParaRPr lang="en-US" dirty="0" smtClean="0"/>
          </a:p>
          <a:p>
            <a:r>
              <a:rPr lang="en-US" dirty="0" smtClean="0"/>
              <a:t>Example: With great loss often comes self-reflection, but that reflection can sometimes become paralyzing. </a:t>
            </a:r>
          </a:p>
          <a:p>
            <a:r>
              <a:rPr lang="en-US" dirty="0"/>
              <a:t> https://</a:t>
            </a:r>
            <a:r>
              <a:rPr lang="en-US" dirty="0" smtClean="0"/>
              <a:t>www.youtube.com/watch?v=K1-nt5_bRl</a:t>
            </a:r>
            <a:endParaRPr lang="en-US" dirty="0"/>
          </a:p>
        </p:txBody>
      </p:sp>
    </p:spTree>
    <p:extLst>
      <p:ext uri="{BB962C8B-B14F-4D97-AF65-F5344CB8AC3E}">
        <p14:creationId xmlns:p14="http://schemas.microsoft.com/office/powerpoint/2010/main" val="1044027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After you’ve hooked the reader and introduced the general subject, you need to provide your reader with BACKGROUND INFORMATION. </a:t>
            </a:r>
          </a:p>
          <a:p>
            <a:endParaRPr lang="en-US" dirty="0"/>
          </a:p>
          <a:p>
            <a:pPr marL="0" indent="0">
              <a:buNone/>
            </a:pPr>
            <a:r>
              <a:rPr lang="en-US" dirty="0" smtClean="0"/>
              <a:t>* What that is will depend on your topic. If you are writing about a work of literature or a film, then the background information will introduce the author or director, the work, then a brief summary for CONEXT. If you are writing a personal narrative, you might start with a bit of history leading up to your main idea. </a:t>
            </a:r>
          </a:p>
          <a:p>
            <a:pPr marL="0" indent="0">
              <a:buNone/>
            </a:pPr>
            <a:endParaRPr lang="en-US" dirty="0"/>
          </a:p>
          <a:p>
            <a:r>
              <a:rPr lang="en-US" dirty="0" smtClean="0"/>
              <a:t>Example: </a:t>
            </a:r>
            <a:r>
              <a:rPr lang="en-US" dirty="0"/>
              <a:t>This idea of a man paralyzed by loss is darkly yet beautifully represented in Edgar Allen Poe’s famous poem “The Raven.” </a:t>
            </a:r>
            <a:r>
              <a:rPr lang="en-US" dirty="0" smtClean="0"/>
              <a:t>The poem is about a man who is mourning the loss of his dear Lenore when he encounters a bird outside of his window. But, this is no ordinary bird; it is an ominous raven that speaks but one word: “Nevermore.”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4068237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a:t>
            </a:r>
            <a:endParaRPr lang="en-US" dirty="0"/>
          </a:p>
        </p:txBody>
      </p:sp>
      <p:sp>
        <p:nvSpPr>
          <p:cNvPr id="3" name="Content Placeholder 2"/>
          <p:cNvSpPr>
            <a:spLocks noGrp="1"/>
          </p:cNvSpPr>
          <p:nvPr>
            <p:ph idx="1"/>
          </p:nvPr>
        </p:nvSpPr>
        <p:spPr/>
        <p:txBody>
          <a:bodyPr/>
          <a:lstStyle/>
          <a:p>
            <a:r>
              <a:rPr lang="en-US" dirty="0" smtClean="0"/>
              <a:t>* What comes next is a connection: You must connect your lead-in to your background information. Show the reader how the subject (in this example, paralyzing loss) connects to the topic (in this example, the poem “The Raven”). </a:t>
            </a:r>
          </a:p>
          <a:p>
            <a:endParaRPr lang="en-US" dirty="0"/>
          </a:p>
          <a:p>
            <a:r>
              <a:rPr lang="en-US" dirty="0" smtClean="0"/>
              <a:t>Example: The narrator of the poem is paralyzed by the loss of his beloved Lenore, and his self-reflection becomes externalized through his encounter and dialogue with the raven. Through his conversation, it becomes apparent that the narrator is not only suffering from loss but from self-torture as well. </a:t>
            </a:r>
            <a:endParaRPr lang="en-US" dirty="0"/>
          </a:p>
        </p:txBody>
      </p:sp>
    </p:spTree>
    <p:extLst>
      <p:ext uri="{BB962C8B-B14F-4D97-AF65-F5344CB8AC3E}">
        <p14:creationId xmlns:p14="http://schemas.microsoft.com/office/powerpoint/2010/main" val="142334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dirty="0" smtClean="0"/>
              <a:t>*Now it is time to pack your punch: Outline to your readers the premise of your paper. </a:t>
            </a:r>
          </a:p>
          <a:p>
            <a:r>
              <a:rPr lang="en-US" dirty="0" smtClean="0"/>
              <a:t>* Usually this includes using key words from the prompt in order to give readers a full view of your goals.</a:t>
            </a:r>
          </a:p>
          <a:p>
            <a:r>
              <a:rPr lang="en-US" dirty="0" smtClean="0"/>
              <a:t>* A complete thesis includes the subject + topic + point that you will prove/unravel. </a:t>
            </a:r>
          </a:p>
          <a:p>
            <a:endParaRPr lang="en-US" dirty="0"/>
          </a:p>
          <a:p>
            <a:r>
              <a:rPr lang="en-US" dirty="0" smtClean="0"/>
              <a:t>Example: In “The Raven,” Poe presents readers with a horrifying picture of how loss can spiral into excruciating self-torture. </a:t>
            </a:r>
          </a:p>
        </p:txBody>
      </p:sp>
    </p:spTree>
    <p:extLst>
      <p:ext uri="{BB962C8B-B14F-4D97-AF65-F5344CB8AC3E}">
        <p14:creationId xmlns:p14="http://schemas.microsoft.com/office/powerpoint/2010/main" val="364160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a:bodyPr>
          <a:lstStyle/>
          <a:p>
            <a:r>
              <a:rPr lang="en-US" sz="2400" dirty="0" smtClean="0"/>
              <a:t>              Perched </a:t>
            </a:r>
            <a:r>
              <a:rPr lang="en-US" sz="2400" dirty="0"/>
              <a:t>on the Wings of Self-Torture: Poe’s “The Raven</a:t>
            </a:r>
            <a:r>
              <a:rPr lang="en-US" sz="2400" dirty="0" smtClean="0"/>
              <a:t>”</a:t>
            </a:r>
          </a:p>
          <a:p>
            <a:pPr marL="0" indent="0">
              <a:buNone/>
            </a:pPr>
            <a:r>
              <a:rPr lang="en-US" sz="2400" dirty="0" smtClean="0"/>
              <a:t>     With </a:t>
            </a:r>
            <a:r>
              <a:rPr lang="en-US" sz="2400" dirty="0"/>
              <a:t>great loss often comes self-reflection, but that reflection can sometimes become paralyzing. This idea of a man paralyzed by loss is </a:t>
            </a:r>
            <a:r>
              <a:rPr lang="en-US" sz="2400" dirty="0" smtClean="0"/>
              <a:t>darkly, </a:t>
            </a:r>
            <a:r>
              <a:rPr lang="en-US" sz="2400" dirty="0"/>
              <a:t>yet </a:t>
            </a:r>
            <a:r>
              <a:rPr lang="en-US" sz="2400" dirty="0" smtClean="0"/>
              <a:t>beautifully, </a:t>
            </a:r>
            <a:r>
              <a:rPr lang="en-US" sz="2400" dirty="0"/>
              <a:t>represented in Edgar Allen Poe’s famous poem “The Raven.” The poem is about a man who is mourning the loss of his dear Lenore when he encounters a bird outside of his window. But, this is no ordinary bird; it is </a:t>
            </a:r>
            <a:r>
              <a:rPr lang="en-US" sz="2400" dirty="0" smtClean="0"/>
              <a:t>an ominous </a:t>
            </a:r>
            <a:r>
              <a:rPr lang="en-US" sz="2400" dirty="0"/>
              <a:t>raven that speaks but one word: “Nevermore.” The narrator of the poem is paralyzed by the loss of his beloved Lenore, and his self-reflection becomes externalized through his encounter and dialogue with the raven. Through his conversation, it becomes apparent that the narrator is not only suffering from loss but from self-torture as well. In “The Raven,” Poe presents readers with a horrifying picture of how loss can spiral into excruciating self-torture. </a:t>
            </a:r>
          </a:p>
          <a:p>
            <a:pPr marL="0" indent="0">
              <a:buNone/>
            </a:pPr>
            <a:endParaRPr lang="en-US" sz="2400" dirty="0"/>
          </a:p>
          <a:p>
            <a:pPr marL="0" indent="0">
              <a:buNone/>
            </a:pPr>
            <a:endParaRPr lang="en-US" sz="2400" dirty="0"/>
          </a:p>
          <a:p>
            <a:endParaRPr lang="en-US" sz="2400" dirty="0" smtClean="0"/>
          </a:p>
          <a:p>
            <a:endParaRPr lang="en-US" dirty="0"/>
          </a:p>
        </p:txBody>
      </p:sp>
    </p:spTree>
    <p:extLst>
      <p:ext uri="{BB962C8B-B14F-4D97-AF65-F5344CB8AC3E}">
        <p14:creationId xmlns:p14="http://schemas.microsoft.com/office/powerpoint/2010/main" val="551752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fontScale="92500"/>
          </a:bodyPr>
          <a:lstStyle/>
          <a:p>
            <a:r>
              <a:rPr lang="en-US" dirty="0" smtClean="0"/>
              <a:t>* In the typical college essay, it is understood that you will follow the 5 paragraph format: Intro, 3 body paragraphs, and a conclusion.</a:t>
            </a:r>
          </a:p>
          <a:p>
            <a:r>
              <a:rPr lang="en-US" dirty="0" smtClean="0"/>
              <a:t>*Each body paragraphs should be organized the same way:</a:t>
            </a:r>
          </a:p>
          <a:p>
            <a:endParaRPr lang="en-US" dirty="0"/>
          </a:p>
          <a:p>
            <a:r>
              <a:rPr lang="en-US" u="sng" dirty="0" smtClean="0"/>
              <a:t>Topic Statement</a:t>
            </a:r>
          </a:p>
          <a:p>
            <a:r>
              <a:rPr lang="en-US" u="sng" dirty="0" smtClean="0"/>
              <a:t>Evidence</a:t>
            </a:r>
            <a:r>
              <a:rPr lang="en-US" dirty="0" smtClean="0"/>
              <a:t> x 3 (which will vary based on the type of paper you are writing). For example, if you are examining a literary work, your evidence will be quotes from the work. If you are writing a personal narrative, evidence will be vivid examples/scenarios that you show the reader to make your point and move your idea forward. </a:t>
            </a:r>
          </a:p>
          <a:p>
            <a:r>
              <a:rPr lang="en-US" u="sng" dirty="0" smtClean="0"/>
              <a:t>Connection</a:t>
            </a:r>
            <a:r>
              <a:rPr lang="en-US" dirty="0" smtClean="0"/>
              <a:t> (you must connect your evidence to your topic then transition to the next idea). </a:t>
            </a:r>
            <a:endParaRPr lang="en-US" dirty="0"/>
          </a:p>
        </p:txBody>
      </p:sp>
    </p:spTree>
    <p:extLst>
      <p:ext uri="{BB962C8B-B14F-4D97-AF65-F5344CB8AC3E}">
        <p14:creationId xmlns:p14="http://schemas.microsoft.com/office/powerpoint/2010/main" val="3269750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statement</a:t>
            </a:r>
            <a:endParaRPr lang="en-US" dirty="0"/>
          </a:p>
        </p:txBody>
      </p:sp>
      <p:sp>
        <p:nvSpPr>
          <p:cNvPr id="3" name="Content Placeholder 2"/>
          <p:cNvSpPr>
            <a:spLocks noGrp="1"/>
          </p:cNvSpPr>
          <p:nvPr>
            <p:ph idx="1"/>
          </p:nvPr>
        </p:nvSpPr>
        <p:spPr/>
        <p:txBody>
          <a:bodyPr>
            <a:normAutofit/>
          </a:bodyPr>
          <a:lstStyle/>
          <a:p>
            <a:r>
              <a:rPr lang="en-US" dirty="0" smtClean="0"/>
              <a:t>* Topic statements present the narrow topic of the body paragraph. The topic is one specific aspect of the thesis. It should be laid out simply and contain key words to build upon. </a:t>
            </a:r>
          </a:p>
          <a:p>
            <a:r>
              <a:rPr lang="en-US" dirty="0" smtClean="0"/>
              <a:t>So, here is my thesis again:</a:t>
            </a:r>
          </a:p>
          <a:p>
            <a:r>
              <a:rPr lang="en-US" dirty="0"/>
              <a:t>In “The Raven,” Poe presents readers with a horrifying picture of how loss can spiral into excruciating self-torture. </a:t>
            </a:r>
            <a:endParaRPr lang="en-US" dirty="0" smtClean="0"/>
          </a:p>
          <a:p>
            <a:pPr marL="0" indent="0">
              <a:buNone/>
            </a:pPr>
            <a:r>
              <a:rPr lang="en-US" dirty="0" smtClean="0"/>
              <a:t>I see several key words here: loss, self-torture, horrifying picture. I will use the body paragraphs to explore each as one piece to an overall puzzle. </a:t>
            </a:r>
            <a:endParaRPr lang="en-US" dirty="0"/>
          </a:p>
          <a:p>
            <a:pPr marL="0" indent="0">
              <a:buNone/>
            </a:pPr>
            <a:r>
              <a:rPr lang="en-US" b="1" i="1" dirty="0" smtClean="0"/>
              <a:t>Example: </a:t>
            </a:r>
            <a:r>
              <a:rPr lang="en-US" dirty="0" smtClean="0"/>
              <a:t>The idea of loss is blatantly evident throughout the poem. </a:t>
            </a:r>
            <a:endParaRPr lang="en-US" dirty="0"/>
          </a:p>
        </p:txBody>
      </p:sp>
    </p:spTree>
    <p:extLst>
      <p:ext uri="{BB962C8B-B14F-4D97-AF65-F5344CB8AC3E}">
        <p14:creationId xmlns:p14="http://schemas.microsoft.com/office/powerpoint/2010/main" val="3484723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1334</TotalTime>
  <Words>1280</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Tw Cen MT Condensed</vt:lpstr>
      <vt:lpstr>Wingdings 3</vt:lpstr>
      <vt:lpstr>Integral</vt:lpstr>
      <vt:lpstr>Essay map</vt:lpstr>
      <vt:lpstr>Titles</vt:lpstr>
      <vt:lpstr>Introductions</vt:lpstr>
      <vt:lpstr>Background information</vt:lpstr>
      <vt:lpstr>Connection</vt:lpstr>
      <vt:lpstr>thesis</vt:lpstr>
      <vt:lpstr>Introduction </vt:lpstr>
      <vt:lpstr>Body paragraphs</vt:lpstr>
      <vt:lpstr>Topic statement</vt:lpstr>
      <vt:lpstr>evidence</vt:lpstr>
      <vt:lpstr>Topic x3</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map</dc:title>
  <dc:creator>Hollie Domingue</dc:creator>
  <cp:lastModifiedBy>Hollie Domingue</cp:lastModifiedBy>
  <cp:revision>11</cp:revision>
  <dcterms:created xsi:type="dcterms:W3CDTF">2014-11-12T17:30:14Z</dcterms:created>
  <dcterms:modified xsi:type="dcterms:W3CDTF">2014-11-13T15:45:12Z</dcterms:modified>
</cp:coreProperties>
</file>